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</p:sldIdLst>
  <p:sldSz cx="30275213" cy="42803763"/>
  <p:notesSz cx="6858000" cy="9144000"/>
  <p:defaultTextStyle>
    <a:defPPr>
      <a:defRPr lang="ko-KR"/>
    </a:defPPr>
    <a:lvl1pPr marL="0" algn="l" defTabSz="3507730" rtl="0" eaLnBrk="1" latinLnBrk="1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1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1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1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1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1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1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1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1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 userDrawn="1">
          <p15:clr>
            <a:srgbClr val="A4A3A4"/>
          </p15:clr>
        </p15:guide>
        <p15:guide id="2" pos="939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F4FF"/>
    <a:srgbClr val="E8EBFF"/>
    <a:srgbClr val="E5ECFD"/>
    <a:srgbClr val="F3FEFF"/>
    <a:srgbClr val="E4EAF8"/>
    <a:srgbClr val="E1E8F9"/>
    <a:srgbClr val="E0F1FD"/>
    <a:srgbClr val="E3EFF7"/>
    <a:srgbClr val="F1F6FB"/>
    <a:srgbClr val="ECF4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28" autoAdjust="0"/>
    <p:restoredTop sz="94660"/>
  </p:normalViewPr>
  <p:slideViewPr>
    <p:cSldViewPr snapToGrid="0">
      <p:cViewPr>
        <p:scale>
          <a:sx n="42" d="100"/>
          <a:sy n="42" d="100"/>
        </p:scale>
        <p:origin x="5720" y="-8"/>
      </p:cViewPr>
      <p:guideLst>
        <p:guide orient="horz" pos="13481"/>
        <p:guide pos="939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 altLang="ko-KR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884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133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823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11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61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571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8070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627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319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778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 altLang="ko-KR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48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C3B6F-065D-4038-B2E8-321283862D63}" type="datetimeFigureOut">
              <a:rPr lang="ko-KR" altLang="en-US" smtClean="0"/>
              <a:t>2025. 10. 27.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F6EBF-D17B-402A-B8DE-60C68CCEA1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134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1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1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1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1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18E863-88F5-B6E7-1CCB-24EC79133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D8A9A-B68F-727F-DFCC-CDDFDD385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9928" y="3264051"/>
            <a:ext cx="29177271" cy="2581836"/>
          </a:xfrm>
        </p:spPr>
        <p:txBody>
          <a:bodyPr>
            <a:noAutofit/>
          </a:bodyPr>
          <a:lstStyle/>
          <a:p>
            <a:r>
              <a:rPr lang="en-US" altLang="ko-KR" sz="8000" dirty="0" err="1">
                <a:latin typeface="Arial Black" panose="020B0A04020102020204" pitchFamily="34" charset="0"/>
              </a:rPr>
              <a:t>MindCore</a:t>
            </a:r>
            <a:r>
              <a:rPr lang="en-US" altLang="ko-KR" sz="8000" dirty="0">
                <a:latin typeface="Arial Black" panose="020B0A04020102020204" pitchFamily="34" charset="0"/>
              </a:rPr>
              <a:t>: Spike-Driven Programmable Accelerator for On-device Neuromorphic Computing</a:t>
            </a:r>
            <a:endParaRPr lang="ko-KR" altLang="en-US" sz="8000" dirty="0">
              <a:latin typeface="Arial Black" panose="020B0A040201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47CC2E-2E04-5D8E-CB49-4D84AD80E366}"/>
              </a:ext>
            </a:extLst>
          </p:cNvPr>
          <p:cNvSpPr/>
          <p:nvPr/>
        </p:nvSpPr>
        <p:spPr>
          <a:xfrm>
            <a:off x="0" y="0"/>
            <a:ext cx="30275213" cy="3281082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6759CA4-185D-1143-7476-C2262EA39D9B}"/>
              </a:ext>
            </a:extLst>
          </p:cNvPr>
          <p:cNvSpPr txBox="1">
            <a:spLocks/>
          </p:cNvSpPr>
          <p:nvPr/>
        </p:nvSpPr>
        <p:spPr>
          <a:xfrm>
            <a:off x="2270640" y="4450407"/>
            <a:ext cx="25733931" cy="25818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3027487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1986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6600" dirty="0" err="1">
                <a:latin typeface="Arial" panose="020B0604020202020204" pitchFamily="34" charset="0"/>
                <a:ea typeface="나눔바른고딕" panose="020B0603020101020101" pitchFamily="50" charset="-127"/>
                <a:cs typeface="Arial" panose="020B0604020202020204" pitchFamily="34" charset="0"/>
              </a:rPr>
              <a:t>Hawon</a:t>
            </a:r>
            <a:r>
              <a:rPr lang="en-US" altLang="ko-KR" sz="6600" dirty="0">
                <a:latin typeface="Arial" panose="020B0604020202020204" pitchFamily="34" charset="0"/>
                <a:ea typeface="나눔바른고딕" panose="020B0603020101020101" pitchFamily="50" charset="-127"/>
                <a:cs typeface="Arial" panose="020B0604020202020204" pitchFamily="34" charset="0"/>
              </a:rPr>
              <a:t> Park, Si Yong Lee, </a:t>
            </a:r>
            <a:r>
              <a:rPr lang="en-US" altLang="ko-KR" sz="6600" dirty="0" err="1">
                <a:latin typeface="Arial" panose="020B0604020202020204" pitchFamily="34" charset="0"/>
                <a:ea typeface="나눔바른고딕" panose="020B0603020101020101" pitchFamily="50" charset="-127"/>
                <a:cs typeface="Arial" panose="020B0604020202020204" pitchFamily="34" charset="0"/>
              </a:rPr>
              <a:t>Ryangjin</a:t>
            </a:r>
            <a:r>
              <a:rPr lang="en-US" altLang="ko-KR" sz="6600" dirty="0">
                <a:latin typeface="Arial" panose="020B0604020202020204" pitchFamily="34" charset="0"/>
                <a:ea typeface="나눔바른고딕" panose="020B0603020101020101" pitchFamily="50" charset="-127"/>
                <a:cs typeface="Arial" panose="020B0604020202020204" pitchFamily="34" charset="0"/>
              </a:rPr>
              <a:t> Lee, </a:t>
            </a:r>
            <a:r>
              <a:rPr lang="en-US" altLang="ko-KR" sz="6600" dirty="0" err="1">
                <a:latin typeface="Arial" panose="020B0604020202020204" pitchFamily="34" charset="0"/>
                <a:ea typeface="나눔바른고딕" panose="020B0603020101020101" pitchFamily="50" charset="-127"/>
                <a:cs typeface="Arial" panose="020B0604020202020204" pitchFamily="34" charset="0"/>
              </a:rPr>
              <a:t>Yoora</a:t>
            </a:r>
            <a:r>
              <a:rPr lang="en-US" altLang="ko-KR" sz="6600" dirty="0">
                <a:latin typeface="Arial" panose="020B0604020202020204" pitchFamily="34" charset="0"/>
                <a:ea typeface="나눔바른고딕" panose="020B0603020101020101" pitchFamily="50" charset="-127"/>
                <a:cs typeface="Arial" panose="020B0604020202020204" pitchFamily="34" charset="0"/>
              </a:rPr>
              <a:t> Kim, Yoon Seok Yang</a:t>
            </a:r>
            <a:endParaRPr lang="en-US" altLang="ko-KR" sz="2000" dirty="0">
              <a:latin typeface="Arial" panose="020B0604020202020204" pitchFamily="34" charset="0"/>
              <a:ea typeface="나눔바른고딕" panose="020B0603020101020101" pitchFamily="50" charset="-127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FC9FDDC-566A-DABB-20FD-B2FAEE45EA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76" y="426912"/>
            <a:ext cx="4220538" cy="231670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294C785-803D-FBFC-0586-E9A6D9127287}"/>
              </a:ext>
            </a:extLst>
          </p:cNvPr>
          <p:cNvSpPr/>
          <p:nvPr/>
        </p:nvSpPr>
        <p:spPr>
          <a:xfrm>
            <a:off x="1149586" y="7645146"/>
            <a:ext cx="13219143" cy="105953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INTRODUCTION</a:t>
            </a:r>
          </a:p>
        </p:txBody>
      </p:sp>
      <p:pic>
        <p:nvPicPr>
          <p:cNvPr id="4" name="그림 3" descr="텍스트, 스크린샷, 폰트, 그래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D0CB27A-FF6C-5D82-1105-933B0CBF47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8351" y="330282"/>
            <a:ext cx="3532439" cy="26784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90124E-541F-8DB1-F6A7-5C8CEFEADF85}"/>
              </a:ext>
            </a:extLst>
          </p:cNvPr>
          <p:cNvSpPr txBox="1"/>
          <p:nvPr/>
        </p:nvSpPr>
        <p:spPr>
          <a:xfrm>
            <a:off x="1149586" y="8831502"/>
            <a:ext cx="13219144" cy="827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The rapid expansion of artificial intelligence has intensified the need for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energy-efficient edge computing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. Traditional deep neural networks achieve high accuracy but are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computationally and power intensive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, limiting deployment on low-power devices.</a:t>
            </a:r>
          </a:p>
          <a:p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Spiking Neural Networks (SNNs)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offer a biologically inspired alternative through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event-driven processing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, enabling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low-latency and power-efficient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computation. However,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conventional processors are poorly suited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to spike-based operations, creating a gap between algorithmic potential and practical hardware realization.</a:t>
            </a:r>
          </a:p>
          <a:p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To overcome this, we present </a:t>
            </a:r>
            <a:r>
              <a:rPr lang="en" altLang="ko-K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MindCore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, a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spike-driven accelerator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tailored for on-device SNN inference. </a:t>
            </a:r>
            <a:r>
              <a:rPr lang="en" altLang="ko-KR" sz="2800" dirty="0" err="1">
                <a:latin typeface="Arial" panose="020B0604020202020204" pitchFamily="34" charset="0"/>
                <a:cs typeface="Arial" panose="020B0604020202020204" pitchFamily="34" charset="0"/>
              </a:rPr>
              <a:t>MindCore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integrates an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optimized RISC-based controller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programmable neuron and synapse cores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, supporting diverse neuromorphic models. Its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custom instruction set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enables efficient spike-vector operations, SIMD accumulation, and multi-precision arithmetic, while a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hardware-level compression scheme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reduces spike/event data volume by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over 98%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, minimizing memory and bandwidth demand.</a:t>
            </a:r>
          </a:p>
          <a:p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Implemented on a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Xilinx ZCU104 FPGA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" altLang="ko-KR" sz="2800" dirty="0" err="1">
                <a:latin typeface="Arial" panose="020B0604020202020204" pitchFamily="34" charset="0"/>
                <a:cs typeface="Arial" panose="020B0604020202020204" pitchFamily="34" charset="0"/>
              </a:rPr>
              <a:t>MindCore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provides a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complete software stack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and demonstrates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significant power savings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event-based vision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" altLang="ko-KR" sz="2800" b="1" dirty="0">
                <a:latin typeface="Arial" panose="020B0604020202020204" pitchFamily="34" charset="0"/>
                <a:cs typeface="Arial" panose="020B0604020202020204" pitchFamily="34" charset="0"/>
              </a:rPr>
              <a:t>biomedical inference</a:t>
            </a:r>
            <a:r>
              <a:rPr lang="en" altLang="ko-KR" sz="2800" dirty="0">
                <a:latin typeface="Arial" panose="020B0604020202020204" pitchFamily="34" charset="0"/>
                <a:cs typeface="Arial" panose="020B0604020202020204" pitchFamily="34" charset="0"/>
              </a:rPr>
              <a:t> tasks.</a:t>
            </a: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EA24CA1C-6259-B7CF-9A62-99EDFCEC09C2}"/>
              </a:ext>
            </a:extLst>
          </p:cNvPr>
          <p:cNvSpPr/>
          <p:nvPr/>
        </p:nvSpPr>
        <p:spPr>
          <a:xfrm>
            <a:off x="1149586" y="17850417"/>
            <a:ext cx="13219143" cy="105953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err="1"/>
              <a:t>MindCore</a:t>
            </a:r>
            <a:r>
              <a:rPr lang="en-US" sz="6000" b="1" dirty="0"/>
              <a:t> DESIGN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AF73D3-70BB-5905-B0E6-DF5EFC6AE6A2}"/>
              </a:ext>
            </a:extLst>
          </p:cNvPr>
          <p:cNvSpPr txBox="1"/>
          <p:nvPr/>
        </p:nvSpPr>
        <p:spPr>
          <a:xfrm>
            <a:off x="1149586" y="19011838"/>
            <a:ext cx="132191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dirty="0" err="1"/>
              <a:t>MindCore</a:t>
            </a:r>
            <a:r>
              <a:rPr lang="en" altLang="ko-KR" sz="2800" dirty="0"/>
              <a:t> is an event-driven neuromorphic accelerator built on a </a:t>
            </a:r>
            <a:r>
              <a:rPr lang="en" altLang="ko-KR" sz="2800" b="1" dirty="0"/>
              <a:t>RISC-based architecture</a:t>
            </a:r>
            <a:r>
              <a:rPr lang="en" altLang="ko-KR" sz="2800" dirty="0"/>
              <a:t> optimized for spike-domain computation. It integrates a </a:t>
            </a:r>
            <a:r>
              <a:rPr lang="en" altLang="ko-KR" sz="2800" b="1" dirty="0"/>
              <a:t>dedicated Spike Processing Unit (SPU)</a:t>
            </a:r>
            <a:r>
              <a:rPr lang="en" altLang="ko-KR" sz="2800" dirty="0"/>
              <a:t> that performs spike-based arithmetic and communication with minimal control overhead.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4BAC26-F249-3F3C-C9B8-9C1A8533D569}"/>
              </a:ext>
            </a:extLst>
          </p:cNvPr>
          <p:cNvSpPr txBox="1"/>
          <p:nvPr/>
        </p:nvSpPr>
        <p:spPr>
          <a:xfrm>
            <a:off x="1149585" y="20961928"/>
            <a:ext cx="132191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b="1" dirty="0"/>
              <a:t>RISC Controller &amp; Spike Processing Unit (SPU)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Streamlined </a:t>
            </a:r>
            <a:r>
              <a:rPr lang="en" altLang="ko-KR" sz="2800" b="1" dirty="0"/>
              <a:t>RISC pipeline</a:t>
            </a:r>
            <a:r>
              <a:rPr lang="en" altLang="ko-KR" sz="2800" dirty="0"/>
              <a:t> manages instruction scheduling, memory, and spike data.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Integrated </a:t>
            </a:r>
            <a:r>
              <a:rPr lang="en" altLang="ko-KR" sz="2800" b="1" dirty="0"/>
              <a:t>Spiking Logic Unit (SLU)</a:t>
            </a:r>
            <a:r>
              <a:rPr lang="en" altLang="ko-KR" sz="2800" dirty="0"/>
              <a:t> executes </a:t>
            </a:r>
            <a:r>
              <a:rPr lang="en" altLang="ko-KR" sz="2800" b="1" dirty="0"/>
              <a:t>custom spike instructions</a:t>
            </a:r>
            <a:r>
              <a:rPr lang="en" altLang="ko-KR" sz="2800" dirty="0"/>
              <a:t> — bitwise logic, spike counting, and SIMD accumulation — in </a:t>
            </a:r>
            <a:r>
              <a:rPr lang="en" altLang="ko-KR" sz="2800" b="1" dirty="0"/>
              <a:t>a single clock cycle</a:t>
            </a:r>
            <a:r>
              <a:rPr lang="en" altLang="ko-KR" sz="28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Two SPUs share an ARM host via </a:t>
            </a:r>
            <a:r>
              <a:rPr lang="en" altLang="ko-KR" sz="2800" b="1" dirty="0"/>
              <a:t>AXI bus</a:t>
            </a:r>
            <a:r>
              <a:rPr lang="en" altLang="ko-KR" sz="2800" dirty="0"/>
              <a:t>, operating independently or cooperatively.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Each SPU includes </a:t>
            </a:r>
            <a:r>
              <a:rPr lang="en" altLang="ko-KR" sz="2800" b="1" dirty="0"/>
              <a:t>256 KB instruction/data memory</a:t>
            </a:r>
            <a:r>
              <a:rPr lang="en" altLang="ko-KR" sz="2800" dirty="0"/>
              <a:t>, general/special-purpose registers, and programmable neuron–synapse cores.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Supports real-time inference on FPGA under </a:t>
            </a:r>
            <a:r>
              <a:rPr lang="en" altLang="ko-KR" sz="2800" b="1" dirty="0"/>
              <a:t>low-power</a:t>
            </a:r>
            <a:r>
              <a:rPr lang="en" altLang="ko-KR" sz="2800" dirty="0"/>
              <a:t> and </a:t>
            </a:r>
            <a:r>
              <a:rPr lang="en" altLang="ko-KR" sz="2800" b="1" dirty="0"/>
              <a:t>moderate resource</a:t>
            </a:r>
            <a:r>
              <a:rPr lang="en" altLang="ko-KR" sz="2800" dirty="0"/>
              <a:t> conditions.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B39006-FDB4-D4C8-1AA8-2EFE3B1E0010}"/>
              </a:ext>
            </a:extLst>
          </p:cNvPr>
          <p:cNvSpPr txBox="1"/>
          <p:nvPr/>
        </p:nvSpPr>
        <p:spPr>
          <a:xfrm>
            <a:off x="1149585" y="24932246"/>
            <a:ext cx="132191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b="1" dirty="0"/>
              <a:t>Custom ISA for Spike Computation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Dedicated </a:t>
            </a:r>
            <a:r>
              <a:rPr lang="en" altLang="ko-KR" sz="2800" b="1" dirty="0"/>
              <a:t>spike-vector instructions</a:t>
            </a:r>
            <a:r>
              <a:rPr lang="en" altLang="ko-KR" sz="2800" dirty="0"/>
              <a:t> accelerate spike convolution and self-attention.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Supports </a:t>
            </a:r>
            <a:r>
              <a:rPr lang="en" altLang="ko-KR" sz="2800" b="1" dirty="0"/>
              <a:t>8/16/32-bit SIMD</a:t>
            </a:r>
            <a:r>
              <a:rPr lang="en" altLang="ko-KR" sz="2800" dirty="0"/>
              <a:t> accumulators and composite instructions for </a:t>
            </a:r>
            <a:r>
              <a:rPr lang="en" altLang="ko-KR" sz="2800" b="1" dirty="0"/>
              <a:t>bitwise AND + </a:t>
            </a:r>
            <a:r>
              <a:rPr lang="en" altLang="ko-KR" sz="2800" b="1" dirty="0" err="1"/>
              <a:t>popcount</a:t>
            </a:r>
            <a:r>
              <a:rPr lang="en" altLang="ko-KR" sz="2800" b="1" dirty="0"/>
              <a:t> + accumulation</a:t>
            </a:r>
            <a:r>
              <a:rPr lang="en" altLang="ko-KR" sz="2800" dirty="0"/>
              <a:t> in one cycle.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Fully synthesizable and low-latency, ideal for neuromorphic workloads.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ED38DB-DA03-F1B4-B50B-F5D7B90D0902}"/>
              </a:ext>
            </a:extLst>
          </p:cNvPr>
          <p:cNvSpPr txBox="1"/>
          <p:nvPr/>
        </p:nvSpPr>
        <p:spPr>
          <a:xfrm>
            <a:off x="1149585" y="27179015"/>
            <a:ext cx="132191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b="1" dirty="0"/>
              <a:t>Efficient Event Compression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Built-in </a:t>
            </a:r>
            <a:r>
              <a:rPr lang="en" altLang="ko-KR" sz="2800" b="1" dirty="0"/>
              <a:t>Run-Length Encoding (RLE)</a:t>
            </a:r>
            <a:r>
              <a:rPr lang="en" altLang="ko-KR" sz="2800" dirty="0"/>
              <a:t> + </a:t>
            </a:r>
            <a:r>
              <a:rPr lang="en" altLang="ko-KR" sz="2800" b="1" dirty="0"/>
              <a:t>Variable-Length Quantity (VLQ)</a:t>
            </a:r>
            <a:r>
              <a:rPr lang="en" altLang="ko-KR" sz="2800" dirty="0"/>
              <a:t> compression reduces data volume by </a:t>
            </a:r>
            <a:r>
              <a:rPr lang="en" altLang="ko-KR" sz="2800" b="1" dirty="0"/>
              <a:t>&gt;98%</a:t>
            </a:r>
            <a:r>
              <a:rPr lang="en" altLang="ko-KR" sz="28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Example: 600 KB → 6 KB average (≈92× reduction).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Enables </a:t>
            </a:r>
            <a:r>
              <a:rPr lang="en" altLang="ko-KR" sz="2800" b="1" dirty="0"/>
              <a:t>real-time throughput</a:t>
            </a:r>
            <a:r>
              <a:rPr lang="en" altLang="ko-KR" sz="2800" dirty="0"/>
              <a:t> under limited memory/bandwidth.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3A00B31-F820-F5F9-138C-A7604D723ADD}"/>
              </a:ext>
            </a:extLst>
          </p:cNvPr>
          <p:cNvSpPr txBox="1"/>
          <p:nvPr/>
        </p:nvSpPr>
        <p:spPr>
          <a:xfrm>
            <a:off x="1149585" y="29425784"/>
            <a:ext cx="1321914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b="1" dirty="0"/>
              <a:t>Programmable Neurons &amp; Synapses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Software-defined neuron and synapse models tightly integrated with SPU.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Supports multiple neuron types: </a:t>
            </a:r>
            <a:r>
              <a:rPr lang="en" altLang="ko-KR" sz="2800" b="1" dirty="0"/>
              <a:t>LIF</a:t>
            </a:r>
            <a:r>
              <a:rPr lang="en" altLang="ko-KR" sz="2800" dirty="0"/>
              <a:t>, </a:t>
            </a:r>
            <a:r>
              <a:rPr lang="en" altLang="ko-KR" sz="2800" b="1" dirty="0"/>
              <a:t>adaptive LIF</a:t>
            </a:r>
            <a:r>
              <a:rPr lang="en" altLang="ko-KR" sz="2800" dirty="0"/>
              <a:t>, </a:t>
            </a:r>
            <a:r>
              <a:rPr lang="en" altLang="ko-KR" sz="2800" b="1" dirty="0"/>
              <a:t>Sigma–Delta</a:t>
            </a:r>
            <a:r>
              <a:rPr lang="en" altLang="ko-KR" sz="2800" dirty="0"/>
              <a:t>, and </a:t>
            </a:r>
            <a:r>
              <a:rPr lang="en" altLang="ko-KR" sz="2800" b="1" dirty="0"/>
              <a:t>Hodgkin–Huxley</a:t>
            </a:r>
            <a:r>
              <a:rPr lang="en" altLang="ko-KR" sz="28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Modular synapse framework allows </a:t>
            </a:r>
            <a:r>
              <a:rPr lang="en" altLang="ko-KR" sz="2800" b="1" dirty="0"/>
              <a:t>CSNN</a:t>
            </a:r>
            <a:r>
              <a:rPr lang="en" altLang="ko-KR" sz="2800" dirty="0"/>
              <a:t>, </a:t>
            </a:r>
            <a:r>
              <a:rPr lang="en" altLang="ko-KR" sz="2800" b="1" dirty="0"/>
              <a:t>feed-forward</a:t>
            </a:r>
            <a:r>
              <a:rPr lang="en" altLang="ko-KR" sz="2800" dirty="0"/>
              <a:t>, and </a:t>
            </a:r>
            <a:r>
              <a:rPr lang="en" altLang="ko-KR" sz="2800" b="1" dirty="0"/>
              <a:t>spike-transformer</a:t>
            </a:r>
            <a:r>
              <a:rPr lang="en" altLang="ko-KR" sz="2800" dirty="0"/>
              <a:t> architectures.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Example configuration: </a:t>
            </a:r>
            <a:r>
              <a:rPr lang="en" altLang="ko-KR" sz="2800" b="1" dirty="0"/>
              <a:t>678 neurons</a:t>
            </a:r>
            <a:r>
              <a:rPr lang="en" altLang="ko-KR" sz="2800" dirty="0"/>
              <a:t>, </a:t>
            </a:r>
            <a:r>
              <a:rPr lang="en" altLang="ko-KR" sz="2800" b="1" dirty="0"/>
              <a:t>70,621 synapses</a:t>
            </a:r>
            <a:r>
              <a:rPr lang="en" altLang="ko-KR" sz="2800" dirty="0"/>
              <a:t>, stored efficiently in compressed tables.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3814DB-AA91-7A2C-CBE4-2CD3AF21BBAD}"/>
              </a:ext>
            </a:extLst>
          </p:cNvPr>
          <p:cNvSpPr txBox="1"/>
          <p:nvPr/>
        </p:nvSpPr>
        <p:spPr>
          <a:xfrm>
            <a:off x="1149585" y="32534327"/>
            <a:ext cx="132191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b="1" dirty="0"/>
              <a:t>Model &amp; Quantization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Fully connected LIF-based SNNs implemented for </a:t>
            </a:r>
            <a:r>
              <a:rPr lang="en" altLang="ko-KR" sz="2800" b="1" dirty="0"/>
              <a:t>MNIST</a:t>
            </a:r>
            <a:r>
              <a:rPr lang="en" altLang="ko-KR" sz="2800" dirty="0"/>
              <a:t>, </a:t>
            </a:r>
            <a:r>
              <a:rPr lang="en" altLang="ko-KR" sz="2800" b="1" dirty="0"/>
              <a:t>N-MNIST</a:t>
            </a:r>
            <a:r>
              <a:rPr lang="en" altLang="ko-KR" sz="2800" dirty="0"/>
              <a:t>, and </a:t>
            </a:r>
            <a:r>
              <a:rPr lang="en" altLang="ko-KR" sz="2800" b="1" dirty="0"/>
              <a:t>ADFTD (EEG)</a:t>
            </a:r>
            <a:r>
              <a:rPr lang="en" altLang="ko-KR" sz="2800" dirty="0"/>
              <a:t> datasets.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b="1" dirty="0"/>
              <a:t>INT8 quantization</a:t>
            </a:r>
            <a:r>
              <a:rPr lang="en" altLang="ko-KR" sz="2800" dirty="0"/>
              <a:t> with fixed scale factors for on-chip compatibility.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b="1" dirty="0"/>
              <a:t>Ternary quantization</a:t>
            </a:r>
            <a:r>
              <a:rPr lang="en" altLang="ko-KR" sz="2800" dirty="0"/>
              <a:t> ({–1, 0, +1}) enables </a:t>
            </a:r>
            <a:r>
              <a:rPr lang="en" altLang="ko-KR" sz="2800" b="1" dirty="0"/>
              <a:t>MAC-free computation</a:t>
            </a:r>
            <a:r>
              <a:rPr lang="en" altLang="ko-KR" sz="2800" dirty="0"/>
              <a:t> using bitwise </a:t>
            </a:r>
            <a:r>
              <a:rPr lang="en" altLang="ko-KR" sz="2800" b="1" dirty="0"/>
              <a:t>AND</a:t>
            </a:r>
            <a:r>
              <a:rPr lang="en" altLang="ko-KR" sz="2800" dirty="0"/>
              <a:t> + </a:t>
            </a:r>
            <a:r>
              <a:rPr lang="en" altLang="ko-KR" sz="2800" b="1" dirty="0" err="1"/>
              <a:t>popcount</a:t>
            </a:r>
            <a:r>
              <a:rPr lang="en" altLang="ko-KR" sz="2800" dirty="0"/>
              <a:t> operations — reducing computation and power.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3FAFF0BB-342B-BEF0-7AAE-C264FEBA1E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584" y="35642870"/>
            <a:ext cx="13219144" cy="6084545"/>
          </a:xfrm>
          <a:prstGeom prst="rect">
            <a:avLst/>
          </a:prstGeom>
        </p:spPr>
      </p:pic>
      <p:sp>
        <p:nvSpPr>
          <p:cNvPr id="24" name="Rectangle 8">
            <a:extLst>
              <a:ext uri="{FF2B5EF4-FFF2-40B4-BE49-F238E27FC236}">
                <a16:creationId xmlns:a16="http://schemas.microsoft.com/office/drawing/2014/main" id="{9229EE68-9C55-46A4-6D36-760B546C46E1}"/>
              </a:ext>
            </a:extLst>
          </p:cNvPr>
          <p:cNvSpPr/>
          <p:nvPr/>
        </p:nvSpPr>
        <p:spPr>
          <a:xfrm>
            <a:off x="15972984" y="7645146"/>
            <a:ext cx="13219143" cy="105953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EXPERIMENTS &amp; RESULTS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30FFD0-BBC7-A9D1-0FDF-D5CE7C01D7C4}"/>
              </a:ext>
            </a:extLst>
          </p:cNvPr>
          <p:cNvSpPr txBox="1"/>
          <p:nvPr/>
        </p:nvSpPr>
        <p:spPr>
          <a:xfrm>
            <a:off x="15972984" y="8831502"/>
            <a:ext cx="132191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dirty="0"/>
              <a:t>All </a:t>
            </a:r>
            <a:r>
              <a:rPr lang="en" altLang="ko-KR" sz="2800" dirty="0" err="1"/>
              <a:t>MindCore</a:t>
            </a:r>
            <a:r>
              <a:rPr lang="en" altLang="ko-KR" sz="2800" dirty="0"/>
              <a:t> components were implemented in fully synthesizable </a:t>
            </a:r>
            <a:r>
              <a:rPr lang="en" altLang="ko-KR" sz="2800" b="1" dirty="0"/>
              <a:t>RTL</a:t>
            </a:r>
            <a:r>
              <a:rPr lang="en" altLang="ko-KR" sz="2800" dirty="0"/>
              <a:t> and deployed on a </a:t>
            </a:r>
            <a:r>
              <a:rPr lang="en" altLang="ko-KR" sz="2800" b="1" dirty="0"/>
              <a:t>Xilinx ZCU104 FPGA</a:t>
            </a:r>
            <a:r>
              <a:rPr lang="en" altLang="ko-KR" sz="2800" dirty="0"/>
              <a:t> for real-time validation.</a:t>
            </a:r>
          </a:p>
          <a:p>
            <a:r>
              <a:rPr lang="en" altLang="ko-KR" sz="2800" dirty="0"/>
              <a:t>The system achieved </a:t>
            </a:r>
            <a:r>
              <a:rPr lang="en" altLang="ko-KR" sz="2800" b="1" dirty="0"/>
              <a:t>timing closure at 100 MHz</a:t>
            </a:r>
            <a:r>
              <a:rPr lang="en" altLang="ko-KR" sz="2800" dirty="0"/>
              <a:t>, confirming functional stability, low resource utilization, and outstanding </a:t>
            </a:r>
            <a:r>
              <a:rPr lang="en" altLang="ko-KR" sz="2800" b="1" dirty="0"/>
              <a:t>energy efficiency</a:t>
            </a:r>
            <a:r>
              <a:rPr lang="en" altLang="ko-KR" sz="2800" dirty="0"/>
              <a:t> compared with GPU baselines.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CA424CF0-5897-751F-F265-AC863A36D1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72984" y="10774206"/>
            <a:ext cx="13219142" cy="337179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B37E44D-03F0-A2D6-251E-A0C26C285731}"/>
              </a:ext>
            </a:extLst>
          </p:cNvPr>
          <p:cNvSpPr txBox="1"/>
          <p:nvPr/>
        </p:nvSpPr>
        <p:spPr>
          <a:xfrm>
            <a:off x="15972982" y="14272826"/>
            <a:ext cx="1321914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b="1" dirty="0"/>
              <a:t>FPGA Prototyping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b="1" dirty="0"/>
              <a:t>Platform:</a:t>
            </a:r>
            <a:r>
              <a:rPr lang="en" altLang="ko-KR" sz="2800" dirty="0"/>
              <a:t> Xilinx ZCU104 (Zynq </a:t>
            </a:r>
            <a:r>
              <a:rPr lang="en" altLang="ko-KR" sz="2800" dirty="0" err="1"/>
              <a:t>UltraScale</a:t>
            </a:r>
            <a:r>
              <a:rPr lang="en" altLang="ko-KR" sz="2800" dirty="0"/>
              <a:t>+ </a:t>
            </a:r>
            <a:r>
              <a:rPr lang="en" altLang="ko-KR" sz="2800" dirty="0" err="1"/>
              <a:t>MPSoC</a:t>
            </a:r>
            <a:r>
              <a:rPr lang="en" altLang="ko-KR" sz="28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Dual </a:t>
            </a:r>
            <a:r>
              <a:rPr lang="en" altLang="ko-KR" sz="2800" b="1" dirty="0"/>
              <a:t>Spiking Processing Units (SPUs)</a:t>
            </a:r>
            <a:r>
              <a:rPr lang="en" altLang="ko-KR" sz="2800" dirty="0"/>
              <a:t> integrated via AXI interconnects.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b="1" dirty="0"/>
              <a:t>Utilization:</a:t>
            </a:r>
            <a:r>
              <a:rPr lang="en" altLang="ko-KR" sz="2800" dirty="0"/>
              <a:t> 9 % LUTs, 4 % Registers, 82 % BRAM, 0.5 % DSPs.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b="1" dirty="0"/>
              <a:t>Power:</a:t>
            </a:r>
            <a:r>
              <a:rPr lang="en" altLang="ko-KR" sz="2800" dirty="0"/>
              <a:t> Active = 1.9 W  /  Idle = 1.8 W  →  extremely low dynamic power.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b="1" dirty="0"/>
              <a:t>Clock:</a:t>
            </a:r>
            <a:r>
              <a:rPr lang="en" altLang="ko-KR" sz="2800" dirty="0"/>
              <a:t> 100 MHz (no manual placement required).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Confirmed </a:t>
            </a:r>
            <a:r>
              <a:rPr lang="en" altLang="ko-KR" sz="2800" b="1" dirty="0"/>
              <a:t>cycle-accurate RTL vs. simulation</a:t>
            </a:r>
            <a:r>
              <a:rPr lang="en" altLang="ko-KR" sz="2800" dirty="0"/>
              <a:t> behavior.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2DB2AFB-7E42-EA70-7ABA-BA8131D5CBB4}"/>
              </a:ext>
            </a:extLst>
          </p:cNvPr>
          <p:cNvSpPr txBox="1"/>
          <p:nvPr/>
        </p:nvSpPr>
        <p:spPr>
          <a:xfrm>
            <a:off x="15972982" y="17381369"/>
            <a:ext cx="1321914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b="1" dirty="0"/>
              <a:t>Software Toolchain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Complete </a:t>
            </a:r>
            <a:r>
              <a:rPr lang="en" altLang="ko-KR" sz="2800" b="1" dirty="0"/>
              <a:t>Python–C/C++ toolchain</a:t>
            </a:r>
            <a:r>
              <a:rPr lang="en" altLang="ko-KR" sz="2800" dirty="0"/>
              <a:t> supports model compilation, scheduling, and runtime control.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Converts </a:t>
            </a:r>
            <a:r>
              <a:rPr lang="en" altLang="ko-KR" sz="2800" b="1" dirty="0" err="1"/>
              <a:t>PyTorch</a:t>
            </a:r>
            <a:r>
              <a:rPr lang="en" altLang="ko-KR" sz="2800" b="1" dirty="0"/>
              <a:t>/</a:t>
            </a:r>
            <a:r>
              <a:rPr lang="en" altLang="ko-KR" sz="2800" b="1" dirty="0" err="1"/>
              <a:t>CuPy</a:t>
            </a:r>
            <a:r>
              <a:rPr lang="en" altLang="ko-KR" sz="2800" b="1" dirty="0"/>
              <a:t> SNNs</a:t>
            </a:r>
            <a:r>
              <a:rPr lang="en" altLang="ko-KR" sz="2800" dirty="0"/>
              <a:t> into </a:t>
            </a:r>
            <a:r>
              <a:rPr lang="en" altLang="ko-KR" sz="2800" dirty="0" err="1"/>
              <a:t>MindCore</a:t>
            </a:r>
            <a:r>
              <a:rPr lang="en" altLang="ko-KR" sz="2800" dirty="0"/>
              <a:t>-compatible binaries.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Implements </a:t>
            </a:r>
            <a:r>
              <a:rPr lang="en" altLang="ko-KR" sz="2800" b="1" dirty="0"/>
              <a:t>instruction scheduling, binary transfer, DMA-based data streaming</a:t>
            </a:r>
            <a:r>
              <a:rPr lang="en" altLang="ko-KR" sz="2800" dirty="0"/>
              <a:t>, and live spike monitoring.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Host API allows control of </a:t>
            </a:r>
            <a:r>
              <a:rPr lang="en" altLang="ko-KR" sz="2800" b="1" dirty="0"/>
              <a:t>neuron parameters</a:t>
            </a:r>
            <a:r>
              <a:rPr lang="en" altLang="ko-KR" sz="2800" dirty="0"/>
              <a:t>, </a:t>
            </a:r>
            <a:r>
              <a:rPr lang="en" altLang="ko-KR" sz="2800" b="1" dirty="0"/>
              <a:t>thresholds</a:t>
            </a:r>
            <a:r>
              <a:rPr lang="en" altLang="ko-KR" sz="2800" dirty="0"/>
              <a:t>, and </a:t>
            </a:r>
            <a:r>
              <a:rPr lang="en" altLang="ko-KR" sz="2800" b="1" dirty="0"/>
              <a:t>timing windows</a:t>
            </a:r>
            <a:r>
              <a:rPr lang="en" altLang="ko-KR" sz="2800" dirty="0"/>
              <a:t> from the ARM core.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2D9458-A28E-D495-31A3-677084E5938E}"/>
              </a:ext>
            </a:extLst>
          </p:cNvPr>
          <p:cNvSpPr txBox="1"/>
          <p:nvPr/>
        </p:nvSpPr>
        <p:spPr>
          <a:xfrm>
            <a:off x="15972982" y="20920799"/>
            <a:ext cx="1321914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b="1" dirty="0"/>
              <a:t>Dataset and Training Setup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b="1" dirty="0"/>
              <a:t>Datasets:</a:t>
            </a:r>
            <a:r>
              <a:rPr lang="en" altLang="ko-KR" sz="2800" dirty="0"/>
              <a:t> MNIST, N-MNIST (event-based), ADFTD (EEG).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b="1" dirty="0"/>
              <a:t>Preprocessing:</a:t>
            </a:r>
            <a:endParaRPr lang="en" altLang="ko-KR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N-MNIST → </a:t>
            </a:r>
            <a:r>
              <a:rPr lang="en" altLang="ko-KR" sz="2800" dirty="0" err="1"/>
              <a:t>MaxPool</a:t>
            </a:r>
            <a:r>
              <a:rPr lang="en" altLang="ko-KR" sz="2800" dirty="0"/>
              <a:t> (32×32 → 17×17) + compression.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MNIST → Poisson encoding (100 timesteps).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dirty="0"/>
              <a:t>ADFTD → Normalized EEG channels (19).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b="1" dirty="0"/>
              <a:t>Training:</a:t>
            </a:r>
            <a:r>
              <a:rPr lang="en" altLang="ko-KR" sz="2800" dirty="0"/>
              <a:t> 100 epochs on RTX A5000 GPU → quantized (INT8 / ternary).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altLang="ko-KR" sz="2800" b="1" dirty="0"/>
              <a:t>Hyperparameters:</a:t>
            </a:r>
            <a:r>
              <a:rPr lang="en" altLang="ko-KR" sz="2800" dirty="0"/>
              <a:t> </a:t>
            </a:r>
            <a:r>
              <a:rPr lang="el-GR" altLang="ko-KR" sz="2800" dirty="0"/>
              <a:t>τ = 2, </a:t>
            </a:r>
            <a:r>
              <a:rPr lang="en" altLang="ko-KR" sz="2800" dirty="0"/>
              <a:t>vₜₕ = 1, </a:t>
            </a:r>
            <a:r>
              <a:rPr lang="en" altLang="ko-KR" sz="2800" dirty="0" err="1"/>
              <a:t>v_reset</a:t>
            </a:r>
            <a:r>
              <a:rPr lang="en" altLang="ko-KR" sz="2800" dirty="0"/>
              <a:t> = 0.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55D4C8EC-437E-14CA-7C8A-D7A87C4A8ABB}"/>
              </a:ext>
            </a:extLst>
          </p:cNvPr>
          <p:cNvGrpSpPr/>
          <p:nvPr/>
        </p:nvGrpSpPr>
        <p:grpSpPr>
          <a:xfrm>
            <a:off x="15972982" y="24460228"/>
            <a:ext cx="13220745" cy="4008091"/>
            <a:chOff x="10505872" y="24798080"/>
            <a:chExt cx="19255254" cy="5837553"/>
          </a:xfrm>
        </p:grpSpPr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CE727573-BE1E-7D12-E12E-B76F2FF6F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505872" y="24856629"/>
              <a:ext cx="11677409" cy="5779004"/>
            </a:xfrm>
            <a:prstGeom prst="rect">
              <a:avLst/>
            </a:prstGeom>
          </p:spPr>
        </p:pic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8E4C4862-D9EE-8B45-78F5-4B538FCBA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1988726" y="24798080"/>
              <a:ext cx="7772400" cy="5717838"/>
            </a:xfrm>
            <a:prstGeom prst="rect">
              <a:avLst/>
            </a:prstGeom>
          </p:spPr>
        </p:pic>
      </p:grpSp>
      <p:pic>
        <p:nvPicPr>
          <p:cNvPr id="47" name="그림 46">
            <a:extLst>
              <a:ext uri="{FF2B5EF4-FFF2-40B4-BE49-F238E27FC236}">
                <a16:creationId xmlns:a16="http://schemas.microsoft.com/office/drawing/2014/main" id="{BF110C13-D752-23E3-27E3-7209097A4E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72997" y="28468319"/>
            <a:ext cx="13219129" cy="6226536"/>
          </a:xfrm>
          <a:prstGeom prst="rect">
            <a:avLst/>
          </a:prstGeom>
        </p:spPr>
      </p:pic>
      <p:sp>
        <p:nvSpPr>
          <p:cNvPr id="48" name="Rectangle 8">
            <a:extLst>
              <a:ext uri="{FF2B5EF4-FFF2-40B4-BE49-F238E27FC236}">
                <a16:creationId xmlns:a16="http://schemas.microsoft.com/office/drawing/2014/main" id="{E943A0E2-2BDD-566D-0682-C09E1B1BE813}"/>
              </a:ext>
            </a:extLst>
          </p:cNvPr>
          <p:cNvSpPr/>
          <p:nvPr/>
        </p:nvSpPr>
        <p:spPr>
          <a:xfrm>
            <a:off x="15972982" y="34876817"/>
            <a:ext cx="13219143" cy="105953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Applications &amp; Future Work</a:t>
            </a: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6209B350-1C83-3A23-10BA-443481728735}"/>
              </a:ext>
            </a:extLst>
          </p:cNvPr>
          <p:cNvGrpSpPr/>
          <p:nvPr/>
        </p:nvGrpSpPr>
        <p:grpSpPr>
          <a:xfrm>
            <a:off x="15972983" y="39110126"/>
            <a:ext cx="13219142" cy="3378079"/>
            <a:chOff x="13386795" y="38434516"/>
            <a:chExt cx="15805330" cy="4038965"/>
          </a:xfrm>
        </p:grpSpPr>
        <p:pic>
          <p:nvPicPr>
            <p:cNvPr id="68" name="그림 67">
              <a:extLst>
                <a:ext uri="{FF2B5EF4-FFF2-40B4-BE49-F238E27FC236}">
                  <a16:creationId xmlns:a16="http://schemas.microsoft.com/office/drawing/2014/main" id="{B394D000-8BFE-994F-67D3-466D15C23C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3386795" y="38434516"/>
              <a:ext cx="8032930" cy="4038965"/>
            </a:xfrm>
            <a:prstGeom prst="rect">
              <a:avLst/>
            </a:prstGeom>
          </p:spPr>
        </p:pic>
        <p:pic>
          <p:nvPicPr>
            <p:cNvPr id="70" name="그림 69">
              <a:extLst>
                <a:ext uri="{FF2B5EF4-FFF2-40B4-BE49-F238E27FC236}">
                  <a16:creationId xmlns:a16="http://schemas.microsoft.com/office/drawing/2014/main" id="{1E6FA27F-4899-7EFA-D9B5-76FDB3889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1419725" y="38434516"/>
              <a:ext cx="7772400" cy="4038965"/>
            </a:xfrm>
            <a:prstGeom prst="rect">
              <a:avLst/>
            </a:prstGeom>
          </p:spPr>
        </p:pic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7DBC0765-4C07-0BA3-9A6C-ACD7A7FD16B9}"/>
              </a:ext>
            </a:extLst>
          </p:cNvPr>
          <p:cNvSpPr txBox="1"/>
          <p:nvPr/>
        </p:nvSpPr>
        <p:spPr>
          <a:xfrm>
            <a:off x="15972982" y="35991313"/>
            <a:ext cx="1321914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2800" dirty="0"/>
              <a:t>The implemented </a:t>
            </a:r>
            <a:r>
              <a:rPr lang="en" altLang="ko-KR" sz="2800" b="1" dirty="0" err="1"/>
              <a:t>MindCore</a:t>
            </a:r>
            <a:r>
              <a:rPr lang="en" altLang="ko-KR" sz="2800" dirty="0"/>
              <a:t> architecture will be extended to support </a:t>
            </a:r>
            <a:r>
              <a:rPr lang="en" altLang="ko-KR" sz="2800" b="1" dirty="0"/>
              <a:t>spike-driven Transformer models</a:t>
            </a:r>
            <a:r>
              <a:rPr lang="en" altLang="ko-KR" sz="2800" dirty="0"/>
              <a:t> for </a:t>
            </a:r>
            <a:r>
              <a:rPr lang="en" altLang="ko-KR" sz="2800" b="1" dirty="0"/>
              <a:t>vision applications</a:t>
            </a:r>
            <a:r>
              <a:rPr lang="en" altLang="ko-KR" sz="2800" dirty="0"/>
              <a:t>, enabling </a:t>
            </a:r>
            <a:r>
              <a:rPr lang="en" altLang="ko-KR" sz="2800" b="1" dirty="0"/>
              <a:t>high performance with minimal energy consumption</a:t>
            </a:r>
            <a:r>
              <a:rPr lang="en" altLang="ko-KR" sz="2800" dirty="0"/>
              <a:t>.</a:t>
            </a:r>
          </a:p>
          <a:p>
            <a:r>
              <a:rPr lang="en" altLang="ko-KR" sz="2800" dirty="0"/>
              <a:t>Future developments will also integrate advanced neuron models such as </a:t>
            </a:r>
            <a:r>
              <a:rPr lang="en" altLang="ko-KR" sz="2800" b="1" dirty="0"/>
              <a:t>Sigma–Delta neurons</a:t>
            </a:r>
            <a:r>
              <a:rPr lang="en" altLang="ko-KR" sz="2800" dirty="0"/>
              <a:t> and </a:t>
            </a:r>
            <a:r>
              <a:rPr lang="en" altLang="ko-KR" sz="2800" b="1" dirty="0"/>
              <a:t>Adaptive LIF neurons</a:t>
            </a:r>
            <a:r>
              <a:rPr lang="en" altLang="ko-KR" sz="2800" dirty="0"/>
              <a:t>, expanding </a:t>
            </a:r>
            <a:r>
              <a:rPr lang="en" altLang="ko-KR" sz="2800" dirty="0" err="1"/>
              <a:t>MindCore’s</a:t>
            </a:r>
            <a:r>
              <a:rPr lang="en" altLang="ko-KR" sz="2800" dirty="0"/>
              <a:t> capability to support </a:t>
            </a:r>
            <a:r>
              <a:rPr lang="en" altLang="ko-KR" sz="2800" b="1" dirty="0"/>
              <a:t>EEG-based Alzheimer’s and dementia prediction</a:t>
            </a:r>
            <a:r>
              <a:rPr lang="en" altLang="ko-KR" sz="2800" dirty="0"/>
              <a:t> as well as </a:t>
            </a:r>
            <a:r>
              <a:rPr lang="en" altLang="ko-KR" sz="2800" b="1" dirty="0"/>
              <a:t>ECG-based cardiovascular disease detection</a:t>
            </a:r>
            <a:r>
              <a:rPr lang="en" altLang="ko-KR" sz="2800" dirty="0"/>
              <a:t> systems.</a:t>
            </a:r>
          </a:p>
        </p:txBody>
      </p:sp>
    </p:spTree>
    <p:extLst>
      <p:ext uri="{BB962C8B-B14F-4D97-AF65-F5344CB8AC3E}">
        <p14:creationId xmlns:p14="http://schemas.microsoft.com/office/powerpoint/2010/main" val="3608579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1566</TotalTime>
  <Words>875</Words>
  <Application>Microsoft Macintosh PowerPoint</Application>
  <PresentationFormat>사용자 지정</PresentationFormat>
  <Paragraphs>58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Arial</vt:lpstr>
      <vt:lpstr>Arial Black</vt:lpstr>
      <vt:lpstr>Calibri</vt:lpstr>
      <vt:lpstr>Calibri Light</vt:lpstr>
      <vt:lpstr>Office Theme</vt:lpstr>
      <vt:lpstr>MindCore: Spike-Driven Programmable Accelerator for On-device Neuromorphic Computing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Title Research Title</dc:title>
  <dc:creator>SUNY Korea</dc:creator>
  <cp:lastModifiedBy>이시용</cp:lastModifiedBy>
  <cp:revision>14</cp:revision>
  <dcterms:created xsi:type="dcterms:W3CDTF">2024-10-30T09:13:46Z</dcterms:created>
  <dcterms:modified xsi:type="dcterms:W3CDTF">2025-10-28T08:49:09Z</dcterms:modified>
</cp:coreProperties>
</file>

<file path=docProps/thumbnail.jpeg>
</file>